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63" r:id="rId3"/>
    <p:sldId id="264" r:id="rId4"/>
    <p:sldId id="265" r:id="rId5"/>
    <p:sldId id="266" r:id="rId6"/>
    <p:sldId id="267" r:id="rId7"/>
    <p:sldId id="282" r:id="rId8"/>
    <p:sldId id="290" r:id="rId9"/>
    <p:sldId id="283" r:id="rId10"/>
    <p:sldId id="281" r:id="rId11"/>
    <p:sldId id="284" r:id="rId12"/>
    <p:sldId id="285" r:id="rId13"/>
    <p:sldId id="278" r:id="rId14"/>
    <p:sldId id="272" r:id="rId15"/>
    <p:sldId id="273" r:id="rId16"/>
    <p:sldId id="287" r:id="rId17"/>
    <p:sldId id="288" r:id="rId18"/>
    <p:sldId id="286" r:id="rId19"/>
    <p:sldId id="268" r:id="rId20"/>
    <p:sldId id="269" r:id="rId21"/>
    <p:sldId id="289" r:id="rId22"/>
    <p:sldId id="277" r:id="rId23"/>
    <p:sldId id="276" r:id="rId24"/>
    <p:sldId id="275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79" r:id="rId33"/>
    <p:sldId id="280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4472C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89072" autoAdjust="0"/>
  </p:normalViewPr>
  <p:slideViewPr>
    <p:cSldViewPr snapToGrid="0">
      <p:cViewPr varScale="1">
        <p:scale>
          <a:sx n="101" d="100"/>
          <a:sy n="101" d="100"/>
        </p:scale>
        <p:origin x="100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0E5467-8A06-49D4-975B-8B1EAD6C752C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A80E3-86CB-4C4B-AFEC-BA7A380E2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570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3A80E3-86CB-4C4B-AFEC-BA7A380E295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460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3A80E3-86CB-4C4B-AFEC-BA7A380E295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65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19E28-6F47-4958-A27C-708B9B3FE2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8283C1-A4B2-4DAC-A06A-2A90537467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A7323-4B8B-42C5-8BDD-C0ECAFF1C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5D42E-2B14-468C-8839-D91DE0D85391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1F735-2FA9-4DA8-9D78-206665962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9F47C-F2C0-40AD-9067-C58B8D04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84BF-D63E-4575-A9E6-1A6B6F7F4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067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B66E6-3A4E-4350-A7C0-211DD5B97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E988C-6D5C-4F61-8643-BA8E882848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F3704-C3FC-4AF5-B461-F4ABFE4C3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5D42E-2B14-468C-8839-D91DE0D85391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1F4A5E-7059-43F7-9FF1-798001555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62BCDA-9803-4A36-B1A3-E722E4290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84BF-D63E-4575-A9E6-1A6B6F7F4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674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BA4BDB-1912-4815-80D8-E4F9F67736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00E3EA-4085-4501-8FEC-5F046CF142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C1A11-AEAF-4D84-9744-53357E303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5D42E-2B14-468C-8839-D91DE0D85391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934AF-B97E-47E1-A4B0-88B55BA59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7903A0-9C8D-48E6-BCE3-EAD8A31C4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84BF-D63E-4575-A9E6-1A6B6F7F4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637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A94E1-1CB5-4964-B47F-2B89090A3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F9178-EF98-42AA-8343-EB3D180D58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just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just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just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just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just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E53F3-67B4-4BE7-A329-8EADF6373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FF5D42E-2B14-468C-8839-D91DE0D85391}" type="datetimeFigureOut">
              <a:rPr lang="en-GB" smtClean="0"/>
              <a:pPr/>
              <a:t>04/04/2019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B874E-6169-4326-980E-95ED4A612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126F5-AF2C-448A-9625-40EC3E582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92F84BF-D63E-4575-A9E6-1A6B6F7F4BC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FED4CE5-31D7-48D5-A0A4-93721ED34261}"/>
              </a:ext>
            </a:extLst>
          </p:cNvPr>
          <p:cNvCxnSpPr>
            <a:cxnSpLocks/>
          </p:cNvCxnSpPr>
          <p:nvPr userDrawn="1"/>
        </p:nvCxnSpPr>
        <p:spPr>
          <a:xfrm>
            <a:off x="838200" y="1509753"/>
            <a:ext cx="10515600" cy="0"/>
          </a:xfrm>
          <a:prstGeom prst="line">
            <a:avLst/>
          </a:prstGeom>
          <a:ln w="38100" cap="sq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082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73D87-DE66-40E7-9C9E-717383131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50C461-2158-4597-B91E-4941EE37AF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9B805A-5A05-448A-805C-1300AC445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5D42E-2B14-468C-8839-D91DE0D85391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859E6E-136D-465A-AE7F-F608D53E8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74EF-A2C2-4B91-99B0-4CFE14164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84BF-D63E-4575-A9E6-1A6B6F7F4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609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BC57D-67C8-439C-9E40-0FCCA716E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22D6B-E0AC-4712-9715-895FE3FF22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597A1E-EFA7-460E-87D2-EA2FCF8E12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40F65A-97A0-4103-936B-72048098E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5D42E-2B14-468C-8839-D91DE0D85391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263D07-0DC6-4193-AC56-836561B7D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3D378D-8A3D-4FCE-9644-35FCBD765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84BF-D63E-4575-A9E6-1A6B6F7F4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490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B76B-7478-4309-9C99-904BBA573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8D7511-D234-4126-BF52-7F251A675E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363568-8514-4317-9751-75A175F8B7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50E12E-D2AC-4ED2-8C74-C8D64B00D8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D8F8E2-2F2F-4A8C-91C5-CA9AED7AC4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7AD74A-8EB8-4FB9-A74D-E600AC5BA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5D42E-2B14-468C-8839-D91DE0D85391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B08235-8F20-43FD-9046-CAA6D4D99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EF93D0-3967-4621-A04B-4A889F580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84BF-D63E-4575-A9E6-1A6B6F7F4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664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7FD32-DC91-45A4-AE68-00C236B0E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5698FF-D1D5-4429-A83F-49E323786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5D42E-2B14-468C-8839-D91DE0D85391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158A6-BADE-4156-BB81-067251D8D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C0F5C9-7131-46AF-82F4-EC7C84EED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84BF-D63E-4575-A9E6-1A6B6F7F4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7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1CBCEC-7DA6-40F2-A519-70E11F374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5D42E-2B14-468C-8839-D91DE0D85391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2DB9A2-762A-4A8F-934C-EC9C46013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CCD762-BA94-4A52-8312-63A635B1B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84BF-D63E-4575-A9E6-1A6B6F7F4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852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860B3-6CE4-4B58-8496-CDD3CCB92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8074F-2B80-40A3-A576-231217D937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A3019E-E020-41B5-8971-2B73DDB6D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7C0059-8DA4-4D0E-B9D3-46D2F1728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5D42E-2B14-468C-8839-D91DE0D85391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2E6E11-3DE3-46AF-9296-4F35518EB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6F156E-5842-4F5E-9396-BB0EC4060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84BF-D63E-4575-A9E6-1A6B6F7F4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176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DCEBD-1F4C-4D5C-8297-0A4B23BB3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79B7B5-426C-4034-812A-D6352F3546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3F35A5-3B46-42C9-8AB2-BC8CF46AF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8C375E-1051-4F44-A154-A4ABADBA5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5D42E-2B14-468C-8839-D91DE0D85391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88A39-F6B5-4528-8727-726BECF82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F3A29F-AADE-4671-88F4-E47E1FF0B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84BF-D63E-4575-A9E6-1A6B6F7F4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228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72B02B-E87B-42AC-BBE4-66B17D602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3F9665-2625-49B3-B05F-EFDDE3267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EEAFC-110D-4CA3-8D49-6A5AF6C520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5D42E-2B14-468C-8839-D91DE0D85391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37351-E532-4F52-B726-2E54CFA20B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A50021-F46F-4D17-BCBF-78EC19A8FB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F84BF-D63E-4575-A9E6-1A6B6F7F4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096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0qe.com/SimSmith.htm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GhPqPVlDRPY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ardiffars.org.uk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ardiffars.org.uk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86B25-87EF-4DF3-941A-F408B479F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838864"/>
            <a:ext cx="12191999" cy="3283646"/>
          </a:xfrm>
        </p:spPr>
        <p:txBody>
          <a:bodyPr anchor="ctr">
            <a:normAutofit fontScale="90000"/>
          </a:bodyPr>
          <a:lstStyle/>
          <a:p>
            <a:r>
              <a:rPr lang="en-GB" sz="9600" dirty="0">
                <a:latin typeface="Arial" panose="020B0604020202020204" pitchFamily="34" charset="0"/>
                <a:cs typeface="Arial" panose="020B0604020202020204" pitchFamily="34" charset="0"/>
              </a:rPr>
              <a:t>RF Power Amplifier Design Considerations for Amateur Radio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2E177A-4D24-43D1-B685-2BFE185B158D}"/>
              </a:ext>
            </a:extLst>
          </p:cNvPr>
          <p:cNvSpPr txBox="1"/>
          <p:nvPr/>
        </p:nvSpPr>
        <p:spPr>
          <a:xfrm>
            <a:off x="0" y="6312335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Zack Costello | CostelloZD@cardiff.ac.uk | 16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March 2019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B9E282B-3915-4986-9B82-52C1B7ACB76B}"/>
              </a:ext>
            </a:extLst>
          </p:cNvPr>
          <p:cNvCxnSpPr>
            <a:cxnSpLocks/>
          </p:cNvCxnSpPr>
          <p:nvPr/>
        </p:nvCxnSpPr>
        <p:spPr>
          <a:xfrm>
            <a:off x="642256" y="4378547"/>
            <a:ext cx="10907489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phic 8">
            <a:extLst>
              <a:ext uri="{FF2B5EF4-FFF2-40B4-BE49-F238E27FC236}">
                <a16:creationId xmlns:a16="http://schemas.microsoft.com/office/drawing/2014/main" id="{C8ECBE1E-F489-422A-9337-3C110285F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91817" y="4635922"/>
            <a:ext cx="2008365" cy="142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574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A076E-DEC0-4D27-87D0-70183EDA5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DC-IV Characteristic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4263D7-66C8-455F-81F3-09F6EA04D8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0343"/>
          <a:stretch/>
        </p:blipFill>
        <p:spPr>
          <a:xfrm>
            <a:off x="3429578" y="1681163"/>
            <a:ext cx="5332844" cy="28006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C90F14-BDF0-490E-9281-60481485C4F1}"/>
              </a:ext>
            </a:extLst>
          </p:cNvPr>
          <p:cNvSpPr txBox="1"/>
          <p:nvPr/>
        </p:nvSpPr>
        <p:spPr>
          <a:xfrm>
            <a:off x="1238249" y="6588125"/>
            <a:ext cx="110700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Colantonio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P, Giannini, F. and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Limiti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E., 2009. </a:t>
            </a:r>
            <a:r>
              <a:rPr lang="en-GB" sz="1100" i="1" dirty="0">
                <a:latin typeface="Arial" panose="020B0604020202020204" pitchFamily="34" charset="0"/>
                <a:cs typeface="Arial" panose="020B0604020202020204" pitchFamily="34" charset="0"/>
              </a:rPr>
              <a:t>High Efficiency RF and Microwave Solid State Power Amplifiers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 John Wiley &amp; Sons Inc., p58.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F23613-0642-475B-8878-C66B1997D2AF}"/>
              </a:ext>
            </a:extLst>
          </p:cNvPr>
          <p:cNvSpPr/>
          <p:nvPr/>
        </p:nvSpPr>
        <p:spPr>
          <a:xfrm>
            <a:off x="838199" y="4938043"/>
            <a:ext cx="105155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Apply a DC voltage to the drain-source (V</a:t>
            </a:r>
            <a:r>
              <a:rPr lang="en-GB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DS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): The current will rapidly rise to a value at which it will remain for any further increase in drain voltage – </a:t>
            </a:r>
            <a:r>
              <a:rPr lang="en-GB" sz="2800" i="1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saturation region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0426A1-17E9-4867-92E8-8E2F9B6D1DB6}"/>
              </a:ext>
            </a:extLst>
          </p:cNvPr>
          <p:cNvSpPr/>
          <p:nvPr/>
        </p:nvSpPr>
        <p:spPr>
          <a:xfrm>
            <a:off x="5543550" y="2438401"/>
            <a:ext cx="2171700" cy="1790700"/>
          </a:xfrm>
          <a:prstGeom prst="rect">
            <a:avLst/>
          </a:prstGeom>
          <a:noFill/>
          <a:ln w="57150">
            <a:solidFill>
              <a:srgbClr val="CC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083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A076E-DEC0-4D27-87D0-70183EDA5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DC-IV Characteristic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4263D7-66C8-455F-81F3-09F6EA04D8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0343"/>
          <a:stretch/>
        </p:blipFill>
        <p:spPr>
          <a:xfrm>
            <a:off x="3429578" y="1681163"/>
            <a:ext cx="5332844" cy="28006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C90F14-BDF0-490E-9281-60481485C4F1}"/>
              </a:ext>
            </a:extLst>
          </p:cNvPr>
          <p:cNvSpPr txBox="1"/>
          <p:nvPr/>
        </p:nvSpPr>
        <p:spPr>
          <a:xfrm>
            <a:off x="1238249" y="6588125"/>
            <a:ext cx="110700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Colantonio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P, Giannini, F. and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Limiti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E., 2009. </a:t>
            </a:r>
            <a:r>
              <a:rPr lang="en-GB" sz="1100" i="1" dirty="0">
                <a:latin typeface="Arial" panose="020B0604020202020204" pitchFamily="34" charset="0"/>
                <a:cs typeface="Arial" panose="020B0604020202020204" pitchFamily="34" charset="0"/>
              </a:rPr>
              <a:t>High Efficiency RF and Microwave Solid State Power Amplifiers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 John Wiley &amp; Sons Inc., p58.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F23613-0642-475B-8878-C66B1997D2AF}"/>
              </a:ext>
            </a:extLst>
          </p:cNvPr>
          <p:cNvSpPr/>
          <p:nvPr/>
        </p:nvSpPr>
        <p:spPr>
          <a:xfrm>
            <a:off x="838199" y="4938043"/>
            <a:ext cx="105155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That saturated value is controlled by the DC voltage applied to the gate (V</a:t>
            </a:r>
            <a:r>
              <a:rPr lang="en-GB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GS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540F3E9-F9FE-486D-A34F-42AD0A5A415F}"/>
              </a:ext>
            </a:extLst>
          </p:cNvPr>
          <p:cNvCxnSpPr/>
          <p:nvPr/>
        </p:nvCxnSpPr>
        <p:spPr>
          <a:xfrm flipH="1">
            <a:off x="8414759" y="2457450"/>
            <a:ext cx="561975" cy="0"/>
          </a:xfrm>
          <a:prstGeom prst="straightConnector1">
            <a:avLst/>
          </a:prstGeom>
          <a:ln w="57150">
            <a:solidFill>
              <a:srgbClr val="CC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015A164-6D9C-43BA-A187-E14A294052B8}"/>
              </a:ext>
            </a:extLst>
          </p:cNvPr>
          <p:cNvCxnSpPr/>
          <p:nvPr/>
        </p:nvCxnSpPr>
        <p:spPr>
          <a:xfrm flipH="1">
            <a:off x="8290934" y="2924175"/>
            <a:ext cx="561975" cy="0"/>
          </a:xfrm>
          <a:prstGeom prst="straightConnector1">
            <a:avLst/>
          </a:prstGeom>
          <a:ln w="57150">
            <a:solidFill>
              <a:srgbClr val="CC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5407E12-0F1D-4366-8A14-BF1854F95F68}"/>
              </a:ext>
            </a:extLst>
          </p:cNvPr>
          <p:cNvCxnSpPr/>
          <p:nvPr/>
        </p:nvCxnSpPr>
        <p:spPr>
          <a:xfrm flipH="1">
            <a:off x="8190922" y="3324225"/>
            <a:ext cx="561975" cy="0"/>
          </a:xfrm>
          <a:prstGeom prst="straightConnector1">
            <a:avLst/>
          </a:prstGeom>
          <a:ln w="57150">
            <a:solidFill>
              <a:srgbClr val="CC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CE5919A-7E53-46A0-A444-7529D4C28A34}"/>
              </a:ext>
            </a:extLst>
          </p:cNvPr>
          <p:cNvCxnSpPr/>
          <p:nvPr/>
        </p:nvCxnSpPr>
        <p:spPr>
          <a:xfrm flipH="1">
            <a:off x="8009946" y="3657600"/>
            <a:ext cx="561975" cy="0"/>
          </a:xfrm>
          <a:prstGeom prst="straightConnector1">
            <a:avLst/>
          </a:prstGeom>
          <a:ln w="57150">
            <a:solidFill>
              <a:srgbClr val="CC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D70B5F5-2A39-4D86-AB86-1DB29BB02615}"/>
              </a:ext>
            </a:extLst>
          </p:cNvPr>
          <p:cNvCxnSpPr/>
          <p:nvPr/>
        </p:nvCxnSpPr>
        <p:spPr>
          <a:xfrm flipH="1">
            <a:off x="7909934" y="3962400"/>
            <a:ext cx="561975" cy="0"/>
          </a:xfrm>
          <a:prstGeom prst="straightConnector1">
            <a:avLst/>
          </a:prstGeom>
          <a:ln w="57150">
            <a:solidFill>
              <a:srgbClr val="CC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8C9728F-2318-49A9-AFD0-731490827EDF}"/>
              </a:ext>
            </a:extLst>
          </p:cNvPr>
          <p:cNvCxnSpPr/>
          <p:nvPr/>
        </p:nvCxnSpPr>
        <p:spPr>
          <a:xfrm flipH="1">
            <a:off x="7795055" y="4210050"/>
            <a:ext cx="561975" cy="0"/>
          </a:xfrm>
          <a:prstGeom prst="straightConnector1">
            <a:avLst/>
          </a:prstGeom>
          <a:ln w="57150">
            <a:solidFill>
              <a:srgbClr val="CC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425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A076E-DEC0-4D27-87D0-70183EDA5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DC-IV Characteristic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4263D7-66C8-455F-81F3-09F6EA04D8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0343"/>
          <a:stretch/>
        </p:blipFill>
        <p:spPr>
          <a:xfrm>
            <a:off x="3429578" y="1681163"/>
            <a:ext cx="5332844" cy="28006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C90F14-BDF0-490E-9281-60481485C4F1}"/>
              </a:ext>
            </a:extLst>
          </p:cNvPr>
          <p:cNvSpPr txBox="1"/>
          <p:nvPr/>
        </p:nvSpPr>
        <p:spPr>
          <a:xfrm>
            <a:off x="1238249" y="6588125"/>
            <a:ext cx="110700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Colantonio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P, Giannini, F. and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Limiti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E., 2009. </a:t>
            </a:r>
            <a:r>
              <a:rPr lang="en-GB" sz="1100" i="1" dirty="0">
                <a:latin typeface="Arial" panose="020B0604020202020204" pitchFamily="34" charset="0"/>
                <a:cs typeface="Arial" panose="020B0604020202020204" pitchFamily="34" charset="0"/>
              </a:rPr>
              <a:t>High Efficiency RF and Microwave Solid State Power Amplifiers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 John Wiley &amp; Sons Inc., p58.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F23613-0642-475B-8878-C66B1997D2AF}"/>
              </a:ext>
            </a:extLst>
          </p:cNvPr>
          <p:cNvSpPr/>
          <p:nvPr/>
        </p:nvSpPr>
        <p:spPr>
          <a:xfrm>
            <a:off x="838199" y="4938043"/>
            <a:ext cx="105155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As you reduce the voltage on the gate there will come a point where there is (simply) no more current being drawn – The ‘</a:t>
            </a:r>
            <a:r>
              <a:rPr lang="en-GB" sz="2800" dirty="0">
                <a:solidFill>
                  <a:srgbClr val="CC0000"/>
                </a:solidFill>
              </a:rPr>
              <a:t>pinch-off</a:t>
            </a:r>
            <a:r>
              <a:rPr lang="en-GB" sz="2800" dirty="0"/>
              <a:t>’ (or cut-off) voltage, </a:t>
            </a:r>
            <a:r>
              <a:rPr lang="en-GB" sz="2800" dirty="0">
                <a:solidFill>
                  <a:srgbClr val="CC0000"/>
                </a:solidFill>
              </a:rPr>
              <a:t>V</a:t>
            </a:r>
            <a:r>
              <a:rPr lang="en-GB" sz="2800" baseline="-25000" dirty="0">
                <a:solidFill>
                  <a:srgbClr val="CC0000"/>
                </a:solidFill>
              </a:rPr>
              <a:t>p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8C9728F-2318-49A9-AFD0-731490827EDF}"/>
              </a:ext>
            </a:extLst>
          </p:cNvPr>
          <p:cNvCxnSpPr>
            <a:cxnSpLocks/>
          </p:cNvCxnSpPr>
          <p:nvPr/>
        </p:nvCxnSpPr>
        <p:spPr>
          <a:xfrm>
            <a:off x="3775506" y="3419475"/>
            <a:ext cx="0" cy="797060"/>
          </a:xfrm>
          <a:prstGeom prst="straightConnector1">
            <a:avLst/>
          </a:prstGeom>
          <a:ln w="76200">
            <a:solidFill>
              <a:srgbClr val="CC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8D8C727-631F-40C4-BC32-4118A7F30EDF}"/>
              </a:ext>
            </a:extLst>
          </p:cNvPr>
          <p:cNvCxnSpPr>
            <a:cxnSpLocks/>
          </p:cNvCxnSpPr>
          <p:nvPr/>
        </p:nvCxnSpPr>
        <p:spPr>
          <a:xfrm>
            <a:off x="5105400" y="4207010"/>
            <a:ext cx="2628900" cy="0"/>
          </a:xfrm>
          <a:prstGeom prst="line">
            <a:avLst/>
          </a:prstGeom>
          <a:ln w="571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50381DA-265F-4A52-A001-16B05A1EF6BD}"/>
              </a:ext>
            </a:extLst>
          </p:cNvPr>
          <p:cNvCxnSpPr>
            <a:cxnSpLocks/>
          </p:cNvCxnSpPr>
          <p:nvPr/>
        </p:nvCxnSpPr>
        <p:spPr>
          <a:xfrm flipV="1">
            <a:off x="7695912" y="2257425"/>
            <a:ext cx="295563" cy="1970156"/>
          </a:xfrm>
          <a:prstGeom prst="line">
            <a:avLst/>
          </a:prstGeom>
          <a:ln w="571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611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44D82-377D-4E26-8F56-D807A6D43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DC-IV Characteristic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AD0FE4-9275-4489-9A7C-35D250935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608" y="2183010"/>
            <a:ext cx="7015559" cy="33795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F65B10-DDC9-4F8D-819F-219EDE0F473D}"/>
              </a:ext>
            </a:extLst>
          </p:cNvPr>
          <p:cNvSpPr txBox="1"/>
          <p:nvPr/>
        </p:nvSpPr>
        <p:spPr>
          <a:xfrm>
            <a:off x="2743608" y="5783738"/>
            <a:ext cx="7015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DC-IV Characteristic for Qorvo QPD1010 10W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Device</a:t>
            </a:r>
          </a:p>
        </p:txBody>
      </p:sp>
    </p:spTree>
    <p:extLst>
      <p:ext uri="{BB962C8B-B14F-4D97-AF65-F5344CB8AC3E}">
        <p14:creationId xmlns:p14="http://schemas.microsoft.com/office/powerpoint/2010/main" val="3393054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F1C59-545B-4D1B-A6B7-5D4B83817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Load 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D4479-D622-4831-AC3D-B5B8A887DB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 create an output voltage a resistor is needed to complete the circuit: R</a:t>
            </a:r>
            <a:r>
              <a:rPr lang="en-GB" baseline="-25000" dirty="0"/>
              <a:t>opt</a:t>
            </a:r>
            <a:r>
              <a:rPr lang="en-GB" dirty="0"/>
              <a:t> 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This will allow us to extract the maximum power from a given transistor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6D32D2C-2C2A-4021-8737-3808782A7388}"/>
                  </a:ext>
                </a:extLst>
              </p:cNvPr>
              <p:cNvSpPr txBox="1"/>
              <p:nvPr/>
            </p:nvSpPr>
            <p:spPr>
              <a:xfrm>
                <a:off x="3581817" y="3498816"/>
                <a:ext cx="5028365" cy="10049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𝑂𝑃𝑇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𝑅𝐹</m:t>
                              </m:r>
                            </m:sub>
                          </m:sSub>
                        </m:den>
                      </m:f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𝐷𝐶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𝑀𝐴𝑋</m:t>
                              </m:r>
                            </m:sub>
                          </m:s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/2</m:t>
                          </m:r>
                        </m:den>
                      </m:f>
                    </m:oMath>
                  </m:oMathPara>
                </a14:m>
                <a:endParaRPr lang="en-GB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6D32D2C-2C2A-4021-8737-3808782A73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817" y="3498816"/>
                <a:ext cx="5028365" cy="100495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333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25F96-6C73-4A07-BDC1-5E8C69A36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Biasing: ‘Classic’ Amplifier Classes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3D127B-6C8C-4FBB-BA11-DD5E86C2D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178" y="2226351"/>
            <a:ext cx="9042233" cy="38261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8FFE8D-3986-46A1-8498-B6DB5D872F7F}"/>
              </a:ext>
            </a:extLst>
          </p:cNvPr>
          <p:cNvSpPr txBox="1"/>
          <p:nvPr/>
        </p:nvSpPr>
        <p:spPr>
          <a:xfrm>
            <a:off x="1238249" y="6588125"/>
            <a:ext cx="110700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Colantonio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P, Giannini, F. and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Limiti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E., 2009. </a:t>
            </a:r>
            <a:r>
              <a:rPr lang="en-GB" sz="1100" i="1" dirty="0">
                <a:latin typeface="Arial" panose="020B0604020202020204" pitchFamily="34" charset="0"/>
                <a:cs typeface="Arial" panose="020B0604020202020204" pitchFamily="34" charset="0"/>
              </a:rPr>
              <a:t>High Efficiency RF and Microwave Solid State Power Amplifiers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 John Wiley &amp; Sons Inc., p42.</a:t>
            </a:r>
          </a:p>
        </p:txBody>
      </p:sp>
    </p:spTree>
    <p:extLst>
      <p:ext uri="{BB962C8B-B14F-4D97-AF65-F5344CB8AC3E}">
        <p14:creationId xmlns:p14="http://schemas.microsoft.com/office/powerpoint/2010/main" val="13680958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AB16E-AF31-4A42-8868-41805F741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Biasing: ‘Classic’ Amplifier Classes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539EB8-A301-4984-AB18-019DE56DFD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187"/>
          <a:stretch/>
        </p:blipFill>
        <p:spPr>
          <a:xfrm>
            <a:off x="2902271" y="2245763"/>
            <a:ext cx="6387458" cy="393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5382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CABBF-39B3-4FC7-8F9F-B7B957735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Biasing: ‘Classic’ Amplifier Classes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AD283E-A919-460C-BB7E-B943A64C38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064"/>
          <a:stretch/>
        </p:blipFill>
        <p:spPr>
          <a:xfrm>
            <a:off x="2942377" y="2163651"/>
            <a:ext cx="6307247" cy="394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035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3642A-F74D-4A8E-B00D-9CE8C8CD1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400" dirty="0"/>
              <a:t>Generalised PA Architecture – Class AB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BA58520-A7DF-4552-B981-6618F5BD5D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4348" y="1690688"/>
            <a:ext cx="6323304" cy="372313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362B7D0-791F-4655-B0B5-B26AF92CEF6F}"/>
              </a:ext>
            </a:extLst>
          </p:cNvPr>
          <p:cNvSpPr/>
          <p:nvPr/>
        </p:nvSpPr>
        <p:spPr>
          <a:xfrm>
            <a:off x="1084848" y="6097750"/>
            <a:ext cx="10022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Cripps, S., 2012. Amplifier Classes, A to S. In: Walker, J. ed, 2012.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Handbook of RF and Microwave Power Amplifiers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. 1st ed. Cambridge: Cambridge University Press, Ch. 4, Fig. 4.9.</a:t>
            </a:r>
          </a:p>
        </p:txBody>
      </p:sp>
    </p:spTree>
    <p:extLst>
      <p:ext uri="{BB962C8B-B14F-4D97-AF65-F5344CB8AC3E}">
        <p14:creationId xmlns:p14="http://schemas.microsoft.com/office/powerpoint/2010/main" val="2615394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7DC89-2D90-41F5-81FF-4079C6F1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Controllers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D3F78-33E8-46DD-9960-00A9C64DC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The type of simulation controllers is important – They dictate what circuit analysis you can do</a:t>
            </a:r>
          </a:p>
          <a:p>
            <a:r>
              <a:rPr lang="en-GB" dirty="0"/>
              <a:t>For </a:t>
            </a:r>
            <a:r>
              <a:rPr lang="en-GB" dirty="0" err="1"/>
              <a:t>QucsStudio</a:t>
            </a:r>
            <a:r>
              <a:rPr lang="en-GB" dirty="0"/>
              <a:t>: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dirty="0"/>
              <a:t>DC – Fundamental 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dirty="0"/>
              <a:t>AC – Linear (small-signal)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dirty="0"/>
              <a:t>Transient – Solves a set of differential equations that express time dependence of I’s and V’s of circuit 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b="1" dirty="0"/>
              <a:t>S-Parameter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b="1" dirty="0"/>
              <a:t>Harmonic Balance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dirty="0"/>
              <a:t>Parameter Sweeps (used with other controllers)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i="1" dirty="0"/>
              <a:t>Missing Envelope Simulation - Fast and complete analysis of complex signals such as digitally modulated RF signals, has advantages for some applications</a:t>
            </a:r>
          </a:p>
          <a:p>
            <a:pPr algn="l"/>
            <a:r>
              <a:rPr lang="en-GB" dirty="0" err="1"/>
              <a:t>QucsStudio</a:t>
            </a:r>
            <a:r>
              <a:rPr lang="en-GB" dirty="0"/>
              <a:t> can only run one controller at a time</a:t>
            </a:r>
          </a:p>
        </p:txBody>
      </p:sp>
    </p:spTree>
    <p:extLst>
      <p:ext uri="{BB962C8B-B14F-4D97-AF65-F5344CB8AC3E}">
        <p14:creationId xmlns:p14="http://schemas.microsoft.com/office/powerpoint/2010/main" val="910506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F2DB9-C7E2-456F-AED8-A9EC02D63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C0704-DAFA-4877-9365-ACA63FBB0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15937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Why are RF power amplifiers (PAs) important for amateur radio?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 algn="ctr">
              <a:lnSpc>
                <a:spcPct val="120000"/>
              </a:lnSpc>
              <a:buNone/>
            </a:pPr>
            <a:endParaRPr lang="en-GB" dirty="0"/>
          </a:p>
          <a:p>
            <a:pPr marL="0" indent="0" algn="ctr">
              <a:lnSpc>
                <a:spcPct val="120000"/>
              </a:lnSpc>
              <a:buNone/>
            </a:pPr>
            <a:endParaRPr lang="en-GB" dirty="0"/>
          </a:p>
          <a:p>
            <a:pPr marL="0" indent="0" algn="ctr">
              <a:lnSpc>
                <a:spcPct val="120000"/>
              </a:lnSpc>
              <a:buNone/>
            </a:pPr>
            <a:r>
              <a:rPr lang="en-GB" dirty="0"/>
              <a:t>Generate the transmitted power used in transmission – 		Cannot operate without them!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5F06B1E-B306-4999-8F29-50B7F1471BD7}"/>
              </a:ext>
            </a:extLst>
          </p:cNvPr>
          <p:cNvGrpSpPr/>
          <p:nvPr/>
        </p:nvGrpSpPr>
        <p:grpSpPr>
          <a:xfrm>
            <a:off x="2342008" y="2702305"/>
            <a:ext cx="7507984" cy="2725893"/>
            <a:chOff x="1878374" y="2575305"/>
            <a:chExt cx="7507984" cy="2725893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D992E361-E3CF-4B88-9EE7-8F28B93D3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455077" y="2937177"/>
              <a:ext cx="931281" cy="2364021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2A3719F-B6AD-4A71-B816-40217A6E9787}"/>
                </a:ext>
              </a:extLst>
            </p:cNvPr>
            <p:cNvCxnSpPr>
              <a:cxnSpLocks/>
            </p:cNvCxnSpPr>
            <p:nvPr/>
          </p:nvCxnSpPr>
          <p:spPr>
            <a:xfrm>
              <a:off x="6328383" y="4282695"/>
              <a:ext cx="1118186" cy="0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3341032C-FAFE-496C-BDF4-92FBDF3FF6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328383" y="2575305"/>
              <a:ext cx="1118186" cy="1331920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7044A35-6B25-488A-96A7-72BC613AE1D3}"/>
                </a:ext>
              </a:extLst>
            </p:cNvPr>
            <p:cNvCxnSpPr>
              <a:cxnSpLocks/>
            </p:cNvCxnSpPr>
            <p:nvPr/>
          </p:nvCxnSpPr>
          <p:spPr>
            <a:xfrm>
              <a:off x="1878374" y="4282695"/>
              <a:ext cx="1118186" cy="0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B3FCC508-3C79-4C3B-8355-47003877E9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878374" y="3338493"/>
              <a:ext cx="1118186" cy="568732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7F9780-62BE-440F-943F-11B637B99357}"/>
              </a:ext>
            </a:extLst>
          </p:cNvPr>
          <p:cNvGrpSpPr/>
          <p:nvPr/>
        </p:nvGrpSpPr>
        <p:grpSpPr>
          <a:xfrm>
            <a:off x="3884834" y="3396265"/>
            <a:ext cx="1859474" cy="1602995"/>
            <a:chOff x="3884834" y="3421665"/>
            <a:chExt cx="1859474" cy="1602995"/>
          </a:xfrm>
        </p:grpSpPr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341C8F23-EE8B-487C-847D-AF3E92AAD309}"/>
                </a:ext>
              </a:extLst>
            </p:cNvPr>
            <p:cNvSpPr/>
            <p:nvPr/>
          </p:nvSpPr>
          <p:spPr>
            <a:xfrm rot="19800000">
              <a:off x="3884834" y="3421665"/>
              <a:ext cx="1859474" cy="1602995"/>
            </a:xfrm>
            <a:prstGeom prst="triangle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2D3E077-FA5E-47C7-90E6-1C0BBA392095}"/>
                </a:ext>
              </a:extLst>
            </p:cNvPr>
            <p:cNvSpPr/>
            <p:nvPr/>
          </p:nvSpPr>
          <p:spPr>
            <a:xfrm>
              <a:off x="4618032" y="4112923"/>
              <a:ext cx="72487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PA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99990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F8F70-E4DA-44BC-B2FA-0D944F244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S-Parameters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D7360-3DF8-4F78-860B-ED28F10DC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Widely used by industry and amateurs alike</a:t>
            </a:r>
          </a:p>
          <a:p>
            <a:r>
              <a:rPr lang="en-GB" dirty="0"/>
              <a:t>Ratio measurements, not absolute measurements</a:t>
            </a:r>
          </a:p>
          <a:p>
            <a:r>
              <a:rPr lang="en-GB" dirty="0"/>
              <a:t>LINEAR</a:t>
            </a:r>
          </a:p>
        </p:txBody>
      </p:sp>
      <p:pic>
        <p:nvPicPr>
          <p:cNvPr id="5" name="Picture 16">
            <a:extLst>
              <a:ext uri="{FF2B5EF4-FFF2-40B4-BE49-F238E27FC236}">
                <a16:creationId xmlns:a16="http://schemas.microsoft.com/office/drawing/2014/main" id="{A8A2CB14-D2FC-4E7E-BF1E-8EF7FDA42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96" y="3290697"/>
            <a:ext cx="5921208" cy="3202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4454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25F8C-3C2D-439F-A93A-D9361AB1A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S-Parameters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B469286-B6A7-4221-A0AB-8FDEA3D070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10515600" cy="3671866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51136C4-5380-43F0-B32B-8C285CC8B8DA}"/>
              </a:ext>
            </a:extLst>
          </p:cNvPr>
          <p:cNvSpPr txBox="1">
            <a:spLocks/>
          </p:cNvSpPr>
          <p:nvPr/>
        </p:nvSpPr>
        <p:spPr>
          <a:xfrm>
            <a:off x="838200" y="5630779"/>
            <a:ext cx="10515600" cy="862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dirty="0"/>
              <a:t>(Pink) Reverse measurement, (Blue) Forward measurement</a:t>
            </a:r>
          </a:p>
          <a:p>
            <a:pPr algn="ctr"/>
            <a:r>
              <a:rPr lang="en-GB" sz="1600" dirty="0"/>
              <a:t>(Left) Extrinsic, (Right) Intrinsic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0CDB7A-F474-4465-8503-2ABC96F1A0B8}"/>
              </a:ext>
            </a:extLst>
          </p:cNvPr>
          <p:cNvSpPr/>
          <p:nvPr/>
        </p:nvSpPr>
        <p:spPr>
          <a:xfrm>
            <a:off x="1604208" y="6557312"/>
            <a:ext cx="957713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Woodington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100" i="1" dirty="0">
                <a:latin typeface="Arial" panose="020B0604020202020204" pitchFamily="34" charset="0"/>
                <a:cs typeface="Arial" panose="020B0604020202020204" pitchFamily="34" charset="0"/>
              </a:rPr>
              <a:t>Behavioural Model Analysis of Active Harmonic Load-Pull Measurements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Doctoral thesis submitted to Cardiff University. 2012</a:t>
            </a:r>
          </a:p>
        </p:txBody>
      </p:sp>
    </p:spTree>
    <p:extLst>
      <p:ext uri="{BB962C8B-B14F-4D97-AF65-F5344CB8AC3E}">
        <p14:creationId xmlns:p14="http://schemas.microsoft.com/office/powerpoint/2010/main" val="42174624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144E3-DD55-4450-B80C-65A0AEE4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Smith Chart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D3EFEC-80A8-4937-8A29-AE0F5EFAD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Automated Smith chart tool greatly reduces speed of designing matching networks</a:t>
            </a:r>
          </a:p>
          <a:p>
            <a:r>
              <a:rPr lang="en-GB" dirty="0" err="1"/>
              <a:t>SimSmith</a:t>
            </a:r>
            <a:r>
              <a:rPr lang="en-GB" dirty="0"/>
              <a:t> is a free tool for this purpose</a:t>
            </a:r>
          </a:p>
          <a:p>
            <a:r>
              <a:rPr lang="en-GB" dirty="0"/>
              <a:t>Available at: </a:t>
            </a:r>
            <a:r>
              <a:rPr lang="en-GB" dirty="0">
                <a:hlinkClick r:id="rId2"/>
              </a:rPr>
              <a:t>http://www.w0qe.com/SimSmith.html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58845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8731C-6A7B-48D9-985C-A70345A55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TLine</a:t>
            </a:r>
            <a:r>
              <a:rPr lang="en-GB" dirty="0"/>
              <a:t> Calculator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39A2E-449B-42F1-B336-209EBCF1AC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Compared </a:t>
            </a:r>
            <a:r>
              <a:rPr lang="en-GB" dirty="0" err="1"/>
              <a:t>QucsStudios</a:t>
            </a:r>
            <a:r>
              <a:rPr lang="en-GB" dirty="0"/>
              <a:t> Transmission Line Calculator to ADS </a:t>
            </a:r>
            <a:r>
              <a:rPr lang="en-GB" dirty="0" err="1"/>
              <a:t>LineCalc</a:t>
            </a:r>
            <a:endParaRPr lang="en-GB" dirty="0"/>
          </a:p>
          <a:p>
            <a:r>
              <a:rPr lang="en-GB" dirty="0"/>
              <a:t>Used a Rogers RT/</a:t>
            </a:r>
            <a:r>
              <a:rPr lang="en-GB" dirty="0" err="1"/>
              <a:t>Duroid</a:t>
            </a:r>
            <a:r>
              <a:rPr lang="en-GB" dirty="0"/>
              <a:t> 5880 to calculate a microstrip line: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dirty="0"/>
              <a:t>2GHz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dirty="0" err="1"/>
              <a:t>Er</a:t>
            </a:r>
            <a:r>
              <a:rPr lang="en-GB" dirty="0"/>
              <a:t> = 2.20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dirty="0" err="1"/>
              <a:t>TanD</a:t>
            </a:r>
            <a:r>
              <a:rPr lang="en-GB" dirty="0"/>
              <a:t> = 0.0009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dirty="0"/>
              <a:t>Substrate Thickness = 0.508mm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dirty="0"/>
              <a:t>Conductor Thickness = 35um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85F0562-1F91-41CF-B502-8B78FA58610B}"/>
              </a:ext>
            </a:extLst>
          </p:cNvPr>
          <p:cNvSpPr/>
          <p:nvPr/>
        </p:nvSpPr>
        <p:spPr>
          <a:xfrm>
            <a:off x="104774" y="6492875"/>
            <a:ext cx="60579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https://www.rogerscorp.com/documents/606/acs/RT-duroid-5870-5880-Data-Sheet.pdf</a:t>
            </a:r>
          </a:p>
        </p:txBody>
      </p:sp>
    </p:spTree>
    <p:extLst>
      <p:ext uri="{BB962C8B-B14F-4D97-AF65-F5344CB8AC3E}">
        <p14:creationId xmlns:p14="http://schemas.microsoft.com/office/powerpoint/2010/main" val="1984910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B48BF-8968-47DE-991F-492B1CCA8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LineCalc</a:t>
            </a:r>
            <a:r>
              <a:rPr lang="en-GB" dirty="0"/>
              <a:t> Tool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C2F5A1B-0719-48B2-BC77-5DCFF39890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4243631" cy="4351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0F8723-1F32-4C6D-9259-B62BDAEDA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725" y="1690688"/>
            <a:ext cx="6115050" cy="416242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290C96C-FE2A-4999-9816-F8A760492DCE}"/>
              </a:ext>
            </a:extLst>
          </p:cNvPr>
          <p:cNvSpPr/>
          <p:nvPr/>
        </p:nvSpPr>
        <p:spPr>
          <a:xfrm>
            <a:off x="2486025" y="3219450"/>
            <a:ext cx="2219325" cy="186213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0F3564-F054-4F98-A52C-48E7A7336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7966" y="2392599"/>
            <a:ext cx="4454768" cy="410027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2671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321B2-54C9-43CE-9027-7A4A4FAFE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QucsStudio</a:t>
            </a:r>
            <a:r>
              <a:rPr lang="en-GB" dirty="0"/>
              <a:t> – Ideal Transistor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67944-0C16-4894-9397-D82784A307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DC-IV simulation of ideal transistor (can specify </a:t>
            </a:r>
            <a:r>
              <a:rPr lang="en-GB" dirty="0" err="1"/>
              <a:t>Vknee</a:t>
            </a:r>
            <a:r>
              <a:rPr lang="en-GB" dirty="0"/>
              <a:t> and gain)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B2B94CE0-9045-42B0-A9CB-1D3E2C2919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406" y="2981325"/>
            <a:ext cx="9199184" cy="31956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AEFE5A-F0E5-45AF-89F6-80F47257E939}"/>
              </a:ext>
            </a:extLst>
          </p:cNvPr>
          <p:cNvSpPr txBox="1"/>
          <p:nvPr/>
        </p:nvSpPr>
        <p:spPr>
          <a:xfrm>
            <a:off x="194382" y="6480175"/>
            <a:ext cx="118032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Idea came from Keysight Technologies YouTube video ‘How to Design an RF Power Amplifier: Class A, AB and B’ (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https://www.youtube.com/watch?v=GhPqPVlDRPY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) – Worth watching!</a:t>
            </a:r>
          </a:p>
        </p:txBody>
      </p:sp>
    </p:spTree>
    <p:extLst>
      <p:ext uri="{BB962C8B-B14F-4D97-AF65-F5344CB8AC3E}">
        <p14:creationId xmlns:p14="http://schemas.microsoft.com/office/powerpoint/2010/main" val="33874694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731F7-123C-4B73-8380-595F086C8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QucsStudio</a:t>
            </a:r>
            <a:r>
              <a:rPr lang="en-GB" dirty="0"/>
              <a:t> – DC-IV Plot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41FF8-A106-4776-8679-47EEF669E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Vknee</a:t>
            </a:r>
            <a:r>
              <a:rPr lang="en-GB" dirty="0"/>
              <a:t> = 1V and Imax = 0.5A</a:t>
            </a:r>
          </a:p>
          <a:p>
            <a:r>
              <a:rPr lang="en-GB" dirty="0"/>
              <a:t>Plotted using </a:t>
            </a:r>
            <a:r>
              <a:rPr lang="en-GB" dirty="0" err="1"/>
              <a:t>QucsStudio’s</a:t>
            </a:r>
            <a:r>
              <a:rPr lang="en-GB" dirty="0"/>
              <a:t> inbuilt data display tool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E0196509-CE21-4188-A864-ADEF58BC52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75"/>
          <a:stretch/>
        </p:blipFill>
        <p:spPr>
          <a:xfrm>
            <a:off x="3801798" y="3061900"/>
            <a:ext cx="4588404" cy="36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0503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B2DF4-D57A-4EA9-BDFF-454FC2CD9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QucsStudio</a:t>
            </a:r>
            <a:r>
              <a:rPr lang="en-GB" dirty="0"/>
              <a:t> – Class B Amplifier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45C17-622F-4774-9BC1-ED7B46193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Ideal ‘Class B’ waveforms produced by biasing the transistor appropriately (specify </a:t>
            </a:r>
            <a:r>
              <a:rPr lang="en-GB" dirty="0" err="1"/>
              <a:t>Vgg</a:t>
            </a:r>
            <a:r>
              <a:rPr lang="en-GB" dirty="0"/>
              <a:t> as shown)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86088DB4-DE8D-4F8D-9C5B-5C9E691282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38" y="2676525"/>
            <a:ext cx="10620524" cy="363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1896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AF7CC-2349-4290-8A2C-ED3963420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QucsStudio</a:t>
            </a:r>
            <a:r>
              <a:rPr lang="en-GB" dirty="0"/>
              <a:t> – Octave 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1F388-1F3B-4BA5-829F-CABEEDC0E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Harmonic Balance simulation performed for ideal Class B amplifier shown in previous slide</a:t>
            </a:r>
          </a:p>
          <a:p>
            <a:r>
              <a:rPr lang="en-GB" dirty="0"/>
              <a:t>Problem: Frequency-domain data produced, want to plot the ideal waveforms (convert results to time-domain)</a:t>
            </a:r>
          </a:p>
          <a:p>
            <a:r>
              <a:rPr lang="en-GB" dirty="0"/>
              <a:t>One solution: Octave scripts can be integrated into </a:t>
            </a:r>
            <a:r>
              <a:rPr lang="en-GB" dirty="0" err="1"/>
              <a:t>QucsStudio</a:t>
            </a:r>
            <a:r>
              <a:rPr lang="en-GB" dirty="0"/>
              <a:t> (and other </a:t>
            </a:r>
            <a:r>
              <a:rPr lang="en-GB" dirty="0" err="1"/>
              <a:t>Qucs</a:t>
            </a:r>
            <a:r>
              <a:rPr lang="en-GB" dirty="0"/>
              <a:t> branches)! Write script to perform Inverse-Fast Fourier Transforms (IFFTs) on I and V data and plot it</a:t>
            </a:r>
          </a:p>
          <a:p>
            <a:r>
              <a:rPr lang="en-GB" b="1" dirty="0"/>
              <a:t>Octave integration gives complete control over data manipulation and display</a:t>
            </a:r>
          </a:p>
        </p:txBody>
      </p:sp>
    </p:spTree>
    <p:extLst>
      <p:ext uri="{BB962C8B-B14F-4D97-AF65-F5344CB8AC3E}">
        <p14:creationId xmlns:p14="http://schemas.microsoft.com/office/powerpoint/2010/main" val="34107192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BBAB6-324B-4413-840D-8DF1CAB2D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QucsStudio</a:t>
            </a:r>
            <a:r>
              <a:rPr lang="en-GB" dirty="0"/>
              <a:t> – Octave 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993BA-2AD3-4098-9676-96A96A5EE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Write script in Octave then set data display in </a:t>
            </a:r>
            <a:r>
              <a:rPr lang="en-GB" dirty="0" err="1"/>
              <a:t>QucsStudio</a:t>
            </a:r>
            <a:r>
              <a:rPr lang="en-GB" dirty="0"/>
              <a:t> to use the resulting .m file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D47036-BA73-44A6-8A37-B269EBEF33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96" b="1"/>
          <a:stretch/>
        </p:blipFill>
        <p:spPr>
          <a:xfrm>
            <a:off x="3223701" y="2876550"/>
            <a:ext cx="5744598" cy="370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688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490F4-BAAA-4C8F-929B-22760A505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Commercial CAD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11918-5E4C-4BAE-BA37-C0288F3DA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Most popular industry electronic design automation (EDA) tools:</a:t>
            </a:r>
          </a:p>
          <a:p>
            <a:r>
              <a:rPr lang="en-GB" sz="3200" dirty="0"/>
              <a:t>Keysight Advanced Design System (ADS)</a:t>
            </a:r>
          </a:p>
          <a:p>
            <a:r>
              <a:rPr lang="en-GB" sz="3200" dirty="0"/>
              <a:t>AWR Microwave Office (MWO)</a:t>
            </a:r>
          </a:p>
          <a:p>
            <a:endParaRPr lang="en-GB" sz="3200" dirty="0"/>
          </a:p>
          <a:p>
            <a:pPr marL="0" indent="0">
              <a:buNone/>
            </a:pPr>
            <a:r>
              <a:rPr lang="en-GB" sz="3200" dirty="0"/>
              <a:t>Very powerful tools BUT they are also very expensive, particularly for an individual user</a:t>
            </a:r>
          </a:p>
        </p:txBody>
      </p:sp>
    </p:spTree>
    <p:extLst>
      <p:ext uri="{BB962C8B-B14F-4D97-AF65-F5344CB8AC3E}">
        <p14:creationId xmlns:p14="http://schemas.microsoft.com/office/powerpoint/2010/main" val="14067779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6917B-179C-46D4-845B-794BBBA70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QucsStudio</a:t>
            </a:r>
            <a:r>
              <a:rPr lang="en-GB" dirty="0"/>
              <a:t> – Octave 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2C79D-9BFA-41D1-A1E6-9BD6E6B6E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16A741-AE67-4800-8509-5A8F54C83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1480"/>
            <a:ext cx="5317632" cy="43554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C47E924-C6D0-4BE8-BB23-AC3AC1F6B3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426" y="1821480"/>
            <a:ext cx="4905374" cy="435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2372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D7937-1DC9-4C35-9589-C879CA5EB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QucsStudio</a:t>
            </a:r>
            <a:r>
              <a:rPr lang="en-GB" dirty="0"/>
              <a:t> – Octave 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ECC5B-E2A5-4130-9BAD-32F7A5D4D1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These </a:t>
            </a:r>
            <a:r>
              <a:rPr lang="en-GB" dirty="0" err="1"/>
              <a:t>QucsStudio</a:t>
            </a:r>
            <a:r>
              <a:rPr lang="en-GB" dirty="0"/>
              <a:t> examples are definitely work-in-progress, they simply prove that there is a lot of untapped potential</a:t>
            </a:r>
          </a:p>
          <a:p>
            <a:r>
              <a:rPr lang="en-GB" dirty="0"/>
              <a:t>Should be possible to extend the Octave script to include a GUI (sliders </a:t>
            </a:r>
            <a:r>
              <a:rPr lang="en-GB" dirty="0" err="1"/>
              <a:t>ect</a:t>
            </a:r>
            <a:r>
              <a:rPr lang="en-GB" dirty="0"/>
              <a:t>) and plot the load-line, giving data display capabilities approaching commercial software equivalents</a:t>
            </a:r>
          </a:p>
          <a:p>
            <a:r>
              <a:rPr lang="en-GB" dirty="0"/>
              <a:t>‘Under-the-hood’ there is more capability available in </a:t>
            </a:r>
            <a:r>
              <a:rPr lang="en-GB" dirty="0" err="1"/>
              <a:t>QucsStudio</a:t>
            </a:r>
            <a:r>
              <a:rPr lang="en-GB" dirty="0"/>
              <a:t> </a:t>
            </a:r>
            <a:r>
              <a:rPr lang="en-GB" dirty="0" err="1"/>
              <a:t>ect</a:t>
            </a:r>
            <a:r>
              <a:rPr lang="en-GB" dirty="0"/>
              <a:t>. than shown right now but it is not particularly easy to use (especially for beginners)</a:t>
            </a:r>
          </a:p>
          <a:p>
            <a:r>
              <a:rPr lang="en-GB" b="1" dirty="0"/>
              <a:t>A reminder: The files will be available on our website (</a:t>
            </a:r>
            <a:r>
              <a:rPr lang="en-GB" b="1" i="1" dirty="0">
                <a:hlinkClick r:id="rId2"/>
              </a:rPr>
              <a:t>https://www.cardiffars.org.uk/</a:t>
            </a:r>
            <a:r>
              <a:rPr lang="en-GB" b="1" dirty="0"/>
              <a:t>) – Please contribute to improving this!</a:t>
            </a:r>
          </a:p>
        </p:txBody>
      </p:sp>
    </p:spTree>
    <p:extLst>
      <p:ext uri="{BB962C8B-B14F-4D97-AF65-F5344CB8AC3E}">
        <p14:creationId xmlns:p14="http://schemas.microsoft.com/office/powerpoint/2010/main" val="37844402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24052-8FA4-4B82-B929-21542CB76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78DE7-3FF0-4B6D-AF3E-0A2B9C008F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Free tools are available and can be useful</a:t>
            </a:r>
          </a:p>
          <a:p>
            <a:r>
              <a:rPr lang="en-GB" dirty="0"/>
              <a:t>Steeper learning curve, particularly if you have no prior experience</a:t>
            </a:r>
          </a:p>
          <a:p>
            <a:r>
              <a:rPr lang="en-GB" dirty="0"/>
              <a:t>Steadily being improved</a:t>
            </a:r>
          </a:p>
          <a:p>
            <a:r>
              <a:rPr lang="en-GB" dirty="0"/>
              <a:t>You can help right now through creating example workspaces for learning: </a:t>
            </a:r>
            <a:r>
              <a:rPr lang="en-GB" b="1" dirty="0"/>
              <a:t>Share your knowledge!</a:t>
            </a:r>
          </a:p>
        </p:txBody>
      </p:sp>
    </p:spTree>
    <p:extLst>
      <p:ext uri="{BB962C8B-B14F-4D97-AF65-F5344CB8AC3E}">
        <p14:creationId xmlns:p14="http://schemas.microsoft.com/office/powerpoint/2010/main" val="41368766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8DA9B-9B5C-4EF1-8628-6F4AE3631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D33C23-C6BF-4848-B6EA-AB5170778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83719"/>
            <a:ext cx="10515600" cy="16708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96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774108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5D27E-3D96-4BDC-8CF6-173B7FFB3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Free CAD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8441D-3618-4BB8-BF41-ADB8C18B9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/>
              <a:t>Looked for software that was free (and ideally open-source):</a:t>
            </a:r>
          </a:p>
          <a:p>
            <a:pPr marL="0" indent="0">
              <a:buNone/>
            </a:pPr>
            <a:endParaRPr lang="en-GB" sz="3600" dirty="0"/>
          </a:p>
          <a:p>
            <a:pPr lvl="1"/>
            <a:r>
              <a:rPr lang="en-GB" sz="3200" dirty="0"/>
              <a:t>What tools are needed for useful PA design software?</a:t>
            </a:r>
          </a:p>
          <a:p>
            <a:pPr lvl="1"/>
            <a:r>
              <a:rPr lang="en-GB" sz="3200" dirty="0"/>
              <a:t>What is currently available?</a:t>
            </a:r>
          </a:p>
          <a:p>
            <a:pPr lvl="1"/>
            <a:r>
              <a:rPr lang="en-GB" sz="3200" dirty="0"/>
              <a:t>What can they do?</a:t>
            </a:r>
          </a:p>
          <a:p>
            <a:pPr lvl="1"/>
            <a:r>
              <a:rPr lang="en-GB" sz="3200" dirty="0"/>
              <a:t>How does it compare against commercial software?</a:t>
            </a:r>
          </a:p>
        </p:txBody>
      </p:sp>
    </p:spTree>
    <p:extLst>
      <p:ext uri="{BB962C8B-B14F-4D97-AF65-F5344CB8AC3E}">
        <p14:creationId xmlns:p14="http://schemas.microsoft.com/office/powerpoint/2010/main" val="1980070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23795-2482-47D8-95C6-D44F76721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Talk Aim(s)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8867C-9F58-4C69-A033-AA9A14EE8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dirty="0"/>
              <a:t>Demonstrate some PA design fundamentals using free CAD tools</a:t>
            </a:r>
          </a:p>
          <a:p>
            <a:pPr marL="0" indent="0" algn="ctr">
              <a:buNone/>
            </a:pPr>
            <a:endParaRPr lang="en-GB" sz="4000" dirty="0"/>
          </a:p>
          <a:p>
            <a:pPr marL="0" indent="0" algn="l">
              <a:buNone/>
            </a:pPr>
            <a:r>
              <a:rPr lang="en-GB" sz="2400" dirty="0"/>
              <a:t>Will upload files to Cardiff ARS website: </a:t>
            </a:r>
            <a:r>
              <a:rPr lang="en-GB" sz="2400" i="1" dirty="0">
                <a:hlinkClick r:id="rId2"/>
              </a:rPr>
              <a:t>https://www.cardiffars.org.uk/</a:t>
            </a:r>
            <a:endParaRPr lang="en-GB" sz="2400" dirty="0"/>
          </a:p>
          <a:p>
            <a:pPr marL="0" indent="0" algn="l">
              <a:buNone/>
            </a:pPr>
            <a:endParaRPr lang="en-GB" sz="2400" dirty="0"/>
          </a:p>
          <a:p>
            <a:pPr marL="0" indent="0" algn="l">
              <a:buNone/>
            </a:pPr>
            <a:r>
              <a:rPr lang="en-GB" sz="2400" dirty="0"/>
              <a:t>Begin building a learning toolkit similar to those on industry CAD packages to gain greater understanding – But available to all!</a:t>
            </a:r>
          </a:p>
        </p:txBody>
      </p:sp>
    </p:spTree>
    <p:extLst>
      <p:ext uri="{BB962C8B-B14F-4D97-AF65-F5344CB8AC3E}">
        <p14:creationId xmlns:p14="http://schemas.microsoft.com/office/powerpoint/2010/main" val="3512490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A44B5-43E8-481A-97DD-4D5584D5B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Software Used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75B2C-D6EC-43EC-A89B-B84A7D7FC5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i="1" dirty="0"/>
              <a:t>Quite Universal Circuit Simulator (Qucs)</a:t>
            </a:r>
            <a:r>
              <a:rPr lang="en-GB" dirty="0"/>
              <a:t> – Circuit simulator</a:t>
            </a:r>
            <a:endParaRPr lang="en-GB" i="1" dirty="0"/>
          </a:p>
          <a:p>
            <a:pPr marL="0" indent="0">
              <a:buNone/>
            </a:pPr>
            <a:r>
              <a:rPr lang="en-GB" sz="2600" dirty="0"/>
              <a:t>   Several forks…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600" dirty="0"/>
              <a:t>   Can pick and choose tools from each fork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i="1" dirty="0" err="1"/>
              <a:t>SimSmith</a:t>
            </a:r>
            <a:r>
              <a:rPr lang="en-GB" dirty="0"/>
              <a:t> – Smith chart tool</a:t>
            </a:r>
          </a:p>
          <a:p>
            <a:endParaRPr lang="en-GB" dirty="0"/>
          </a:p>
          <a:p>
            <a:r>
              <a:rPr lang="en-GB" i="1" dirty="0"/>
              <a:t>GNU Octave</a:t>
            </a:r>
            <a:r>
              <a:rPr lang="en-GB" dirty="0"/>
              <a:t> – Free alternative to MATLAB</a:t>
            </a:r>
            <a:endParaRPr lang="en-GB" i="1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FACF121-86A4-4BFB-A5CF-859E3D5B5C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226518"/>
              </p:ext>
            </p:extLst>
          </p:nvPr>
        </p:nvGraphicFramePr>
        <p:xfrm>
          <a:off x="1085850" y="2745363"/>
          <a:ext cx="10020300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36388">
                  <a:extLst>
                    <a:ext uri="{9D8B030D-6E8A-4147-A177-3AD203B41FA5}">
                      <a16:colId xmlns:a16="http://schemas.microsoft.com/office/drawing/2014/main" val="3780117765"/>
                    </a:ext>
                  </a:extLst>
                </a:gridCol>
                <a:gridCol w="2823012">
                  <a:extLst>
                    <a:ext uri="{9D8B030D-6E8A-4147-A177-3AD203B41FA5}">
                      <a16:colId xmlns:a16="http://schemas.microsoft.com/office/drawing/2014/main" val="3753866189"/>
                    </a:ext>
                  </a:extLst>
                </a:gridCol>
                <a:gridCol w="4660900">
                  <a:extLst>
                    <a:ext uri="{9D8B030D-6E8A-4147-A177-3AD203B41FA5}">
                      <a16:colId xmlns:a16="http://schemas.microsoft.com/office/drawing/2014/main" val="2373150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Open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Linux, MacOS and Windows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880026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Qucs-S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Open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Linux and Windows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0390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QucsStudio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Closed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Windows only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612073"/>
                  </a:ext>
                </a:extLst>
              </a:tr>
            </a:tbl>
          </a:graphicData>
        </a:graphic>
      </p:graphicFrame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45839464-C332-4380-9D6F-7AEB859E2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597" y="3580331"/>
            <a:ext cx="279401" cy="288405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B2CEDE6E-B1E9-4F50-9D7F-4EB6EEA19A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647" y="3580332"/>
            <a:ext cx="279401" cy="28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27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A64D4-192B-4BE8-BF93-FC274B291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FET Transistor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8C771553-553E-48C0-B17B-C0FD166900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52875" y="1987549"/>
            <a:ext cx="4286251" cy="428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083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2FAD495-047E-4595-993C-845B745EE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1152" y="1736726"/>
            <a:ext cx="4449695" cy="411072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236F72F-C2CC-4DB8-BA64-113A4D227A4C}"/>
              </a:ext>
            </a:extLst>
          </p:cNvPr>
          <p:cNvSpPr/>
          <p:nvPr/>
        </p:nvSpPr>
        <p:spPr>
          <a:xfrm>
            <a:off x="1620253" y="6176963"/>
            <a:ext cx="89514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Cripps, S., 2006.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RF Power Amplifiers for Wireless Communications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2nd Ed. Artech House Inc., p. 30.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BB527C3-A679-44E2-9666-755A2BC8C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Current Generator Plane</a:t>
            </a:r>
          </a:p>
        </p:txBody>
      </p:sp>
    </p:spTree>
    <p:extLst>
      <p:ext uri="{BB962C8B-B14F-4D97-AF65-F5344CB8AC3E}">
        <p14:creationId xmlns:p14="http://schemas.microsoft.com/office/powerpoint/2010/main" val="2418182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A076E-DEC0-4D27-87D0-70183EDA5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DC-IV Characteristic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4263D7-66C8-455F-81F3-09F6EA04D8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0343"/>
          <a:stretch/>
        </p:blipFill>
        <p:spPr>
          <a:xfrm>
            <a:off x="1991880" y="1823346"/>
            <a:ext cx="8208239" cy="43107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C90F14-BDF0-490E-9281-60481485C4F1}"/>
              </a:ext>
            </a:extLst>
          </p:cNvPr>
          <p:cNvSpPr txBox="1"/>
          <p:nvPr/>
        </p:nvSpPr>
        <p:spPr>
          <a:xfrm>
            <a:off x="1238249" y="6588125"/>
            <a:ext cx="110700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Colantonio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P, Giannini, F. and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Limiti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E., 2009. </a:t>
            </a:r>
            <a:r>
              <a:rPr lang="en-GB" sz="1100" i="1" dirty="0">
                <a:latin typeface="Arial" panose="020B0604020202020204" pitchFamily="34" charset="0"/>
                <a:cs typeface="Arial" panose="020B0604020202020204" pitchFamily="34" charset="0"/>
              </a:rPr>
              <a:t>High Efficiency RF and Microwave Solid State Power Amplifiers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 John Wiley &amp; Sons Inc., p58.</a:t>
            </a:r>
          </a:p>
        </p:txBody>
      </p:sp>
    </p:spTree>
    <p:extLst>
      <p:ext uri="{BB962C8B-B14F-4D97-AF65-F5344CB8AC3E}">
        <p14:creationId xmlns:p14="http://schemas.microsoft.com/office/powerpoint/2010/main" val="2510796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2707</TotalTime>
  <Words>1246</Words>
  <Application>Microsoft Office PowerPoint</Application>
  <PresentationFormat>Widescreen</PresentationFormat>
  <Paragraphs>146</Paragraphs>
  <Slides>33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Cambria Math</vt:lpstr>
      <vt:lpstr>Wingdings</vt:lpstr>
      <vt:lpstr>Office Theme</vt:lpstr>
      <vt:lpstr>RF Power Amplifier Design Considerations for Amateur Radio</vt:lpstr>
      <vt:lpstr>Introduction</vt:lpstr>
      <vt:lpstr>Commercial CAD Tools</vt:lpstr>
      <vt:lpstr>Free CAD Tools</vt:lpstr>
      <vt:lpstr>Talk Aim(s)</vt:lpstr>
      <vt:lpstr>Software Used</vt:lpstr>
      <vt:lpstr>FET Transistor</vt:lpstr>
      <vt:lpstr>Current Generator Plane</vt:lpstr>
      <vt:lpstr>DC-IV Characteristic</vt:lpstr>
      <vt:lpstr>DC-IV Characteristic</vt:lpstr>
      <vt:lpstr>DC-IV Characteristic</vt:lpstr>
      <vt:lpstr>DC-IV Characteristic</vt:lpstr>
      <vt:lpstr>DC-IV Characteristic</vt:lpstr>
      <vt:lpstr>Load Line</vt:lpstr>
      <vt:lpstr>Biasing: ‘Classic’ Amplifier Classes</vt:lpstr>
      <vt:lpstr>Biasing: ‘Classic’ Amplifier Classes</vt:lpstr>
      <vt:lpstr>Biasing: ‘Classic’ Amplifier Classes</vt:lpstr>
      <vt:lpstr>Generalised PA Architecture – Class AB</vt:lpstr>
      <vt:lpstr>Simulation Controllers</vt:lpstr>
      <vt:lpstr>S-Parameters</vt:lpstr>
      <vt:lpstr>S-Parameters</vt:lpstr>
      <vt:lpstr>Smith Chart Tool</vt:lpstr>
      <vt:lpstr>TLine Calculator Comparison</vt:lpstr>
      <vt:lpstr>LineCalc Tool</vt:lpstr>
      <vt:lpstr>QucsStudio – Ideal Transistor</vt:lpstr>
      <vt:lpstr>QucsStudio – DC-IV Plot</vt:lpstr>
      <vt:lpstr>QucsStudio – Class B Amplifier</vt:lpstr>
      <vt:lpstr>QucsStudio – Octave Script</vt:lpstr>
      <vt:lpstr>QucsStudio – Octave Script</vt:lpstr>
      <vt:lpstr>QucsStudio – Octave Script</vt:lpstr>
      <vt:lpstr>QucsStudio – Octave Script</vt:lpstr>
      <vt:lpstr>Conclusions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Nonlinear Modelling from Nonlinear Data</dc:title>
  <dc:creator>Zack</dc:creator>
  <cp:lastModifiedBy>Zack</cp:lastModifiedBy>
  <cp:revision>114</cp:revision>
  <dcterms:created xsi:type="dcterms:W3CDTF">2018-06-25T23:16:03Z</dcterms:created>
  <dcterms:modified xsi:type="dcterms:W3CDTF">2019-04-04T04:03:04Z</dcterms:modified>
</cp:coreProperties>
</file>